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5203150" cy="32404050"/>
  <p:notesSz cx="6858000" cy="9144000"/>
  <p:defaultTextStyle>
    <a:defPPr>
      <a:defRPr lang="en-US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06">
          <p15:clr>
            <a:srgbClr val="A4A3A4"/>
          </p15:clr>
        </p15:guide>
        <p15:guide id="2" pos="793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444" y="4206"/>
      </p:cViewPr>
      <p:guideLst>
        <p:guide orient="horz" pos="10206"/>
        <p:guide pos="79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6" y="10066261"/>
            <a:ext cx="21422678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473" y="18362295"/>
            <a:ext cx="17642205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4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62545" y="6128271"/>
            <a:ext cx="15629453" cy="1306438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74184" y="6128271"/>
            <a:ext cx="46468308" cy="1306438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0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751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875" y="20822605"/>
            <a:ext cx="21422678" cy="6435804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875" y="13734221"/>
            <a:ext cx="21422678" cy="708838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6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74184" y="35726968"/>
            <a:ext cx="31048881" cy="101045127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3117" y="35726968"/>
            <a:ext cx="31048881" cy="101045127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7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1297665"/>
            <a:ext cx="22682835" cy="54006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7253409"/>
            <a:ext cx="11135768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158" y="10276284"/>
            <a:ext cx="11135768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2852" y="7253409"/>
            <a:ext cx="11140142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852" y="10276284"/>
            <a:ext cx="11140142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7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8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1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290161"/>
            <a:ext cx="8291663" cy="549068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732" y="1290164"/>
            <a:ext cx="14089261" cy="27655959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159" y="6780850"/>
            <a:ext cx="8291663" cy="221652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98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994" y="22682835"/>
            <a:ext cx="15121890" cy="2677837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994" y="2895362"/>
            <a:ext cx="15121890" cy="19442430"/>
          </a:xfrm>
        </p:spPr>
        <p:txBody>
          <a:bodyPr/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994" y="25360672"/>
            <a:ext cx="15121890" cy="38029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9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0158" y="1297665"/>
            <a:ext cx="22682835" cy="5400675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7560947"/>
            <a:ext cx="22682835" cy="21385175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60158" y="30033756"/>
            <a:ext cx="5880735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57B6-8A2D-4D50-A11B-4F5C2C8476E1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1076" y="30033756"/>
            <a:ext cx="7980998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062258" y="30033756"/>
            <a:ext cx="5880735" cy="1725216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D229E-3EA1-4712-90A6-C2D2893D3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7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840" rtl="0" eaLnBrk="1" latinLnBrk="0" hangingPunct="1">
        <a:spcBef>
          <a:spcPct val="0"/>
        </a:spcBef>
        <a:buNone/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40" indent="-1234440" algn="l" defTabSz="329184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620" indent="-1028700" algn="l" defTabSz="3291840" rtl="0" eaLnBrk="1" latinLnBrk="0" hangingPunct="1">
        <a:spcBef>
          <a:spcPct val="20000"/>
        </a:spcBef>
        <a:buFont typeface="Arial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spcBef>
          <a:spcPct val="20000"/>
        </a:spcBef>
        <a:buFont typeface="Arial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spcBef>
          <a:spcPct val="20000"/>
        </a:spcBef>
        <a:buFont typeface="Arial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spcBef>
          <a:spcPct val="20000"/>
        </a:spcBef>
        <a:buFont typeface="Arial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22073" y="2172905"/>
            <a:ext cx="4960181" cy="1962232"/>
          </a:xfrm>
        </p:spPr>
        <p:txBody>
          <a:bodyPr>
            <a:normAutofit/>
          </a:bodyPr>
          <a:lstStyle/>
          <a:p>
            <a:r>
              <a:rPr lang="fa-IR" sz="4400" dirty="0" smtClean="0">
                <a:cs typeface="B Titr" panose="00000700000000000000" pitchFamily="2" charset="-78"/>
              </a:rPr>
              <a:t>دانشگاه گیلان</a:t>
            </a:r>
            <a:br>
              <a:rPr lang="fa-IR" sz="4400" dirty="0" smtClean="0">
                <a:cs typeface="B Titr" panose="00000700000000000000" pitchFamily="2" charset="-78"/>
              </a:rPr>
            </a:br>
            <a:r>
              <a:rPr lang="fa-IR" sz="4400" dirty="0" smtClean="0">
                <a:cs typeface="B Titr" panose="00000700000000000000" pitchFamily="2" charset="-78"/>
              </a:rPr>
              <a:t>دانشکده منابع طبیعی</a:t>
            </a:r>
            <a:endParaRPr lang="en-US" sz="4400" dirty="0">
              <a:cs typeface="B Titr" panose="00000700000000000000" pitchFamily="2" charset="-78"/>
            </a:endParaRPr>
          </a:p>
        </p:txBody>
      </p:sp>
      <p:pic>
        <p:nvPicPr>
          <p:cNvPr id="4" name="Picture 401" descr="daneshjoo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5513" y="0"/>
            <a:ext cx="2229248" cy="2172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36373" y="3974823"/>
            <a:ext cx="138255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8800" b="1" dirty="0" smtClean="0">
                <a:latin typeface="IranNastaliq" panose="02020505000000020003" pitchFamily="18" charset="0"/>
                <a:cs typeface="IranNastaliq" pitchFamily="18" charset="0"/>
              </a:rPr>
              <a:t>همایش هفته پژوهش – آذرماه سال   </a:t>
            </a:r>
            <a:r>
              <a:rPr lang="fa-IR" sz="8800" dirty="0" smtClean="0">
                <a:latin typeface="IranNastaliq" panose="02020505000000020003" pitchFamily="18" charset="0"/>
                <a:cs typeface="B Titr" pitchFamily="2" charset="-78"/>
              </a:rPr>
              <a:t>1399 </a:t>
            </a:r>
            <a:endParaRPr lang="en-US" sz="8800" dirty="0">
              <a:latin typeface="IranNastaliq" panose="02020505000000020003" pitchFamily="18" charset="0"/>
              <a:cs typeface="B Titr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95167"/>
              </p:ext>
            </p:extLst>
          </p:nvPr>
        </p:nvGraphicFramePr>
        <p:xfrm>
          <a:off x="576238" y="7572962"/>
          <a:ext cx="24306016" cy="5242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68553">
                  <a:extLst>
                    <a:ext uri="{9D8B030D-6E8A-4147-A177-3AD203B41FA5}">
                      <a16:colId xmlns:a16="http://schemas.microsoft.com/office/drawing/2014/main" xmlns="" val="2427927563"/>
                    </a:ext>
                  </a:extLst>
                </a:gridCol>
                <a:gridCol w="13105456">
                  <a:extLst>
                    <a:ext uri="{9D8B030D-6E8A-4147-A177-3AD203B41FA5}">
                      <a16:colId xmlns:a16="http://schemas.microsoft.com/office/drawing/2014/main" xmlns="" val="1677966596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3825095833"/>
                    </a:ext>
                  </a:extLst>
                </a:gridCol>
                <a:gridCol w="1746728">
                  <a:extLst>
                    <a:ext uri="{9D8B030D-6E8A-4147-A177-3AD203B41FA5}">
                      <a16:colId xmlns:a16="http://schemas.microsoft.com/office/drawing/2014/main" xmlns="" val="90866331"/>
                    </a:ext>
                  </a:extLst>
                </a:gridCol>
                <a:gridCol w="1892991">
                  <a:extLst>
                    <a:ext uri="{9D8B030D-6E8A-4147-A177-3AD203B41FA5}">
                      <a16:colId xmlns:a16="http://schemas.microsoft.com/office/drawing/2014/main" xmlns="" val="3700379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دکتر نیکوی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بررسی اجرای طرح تنفس جنگل: چالشها – راهکارها 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رشته جنگلداری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500" dirty="0" smtClean="0">
                          <a:cs typeface="B Zar" panose="00000400000000000000" pitchFamily="2" charset="-78"/>
                        </a:rPr>
                        <a:t>15 آذر</a:t>
                      </a:r>
                      <a:endParaRPr lang="en-US" sz="35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latin typeface="IranNastaliq" panose="02020505000000020003" pitchFamily="18" charset="0"/>
                          <a:cs typeface="IranNastaliq" panose="02020505000000020003" pitchFamily="18" charset="0"/>
                        </a:rPr>
                        <a:t>شنبه</a:t>
                      </a:r>
                      <a:r>
                        <a:rPr lang="fa-IR" sz="4000" baseline="0" dirty="0" smtClean="0">
                          <a:latin typeface="IranNastaliq" panose="02020505000000020003" pitchFamily="18" charset="0"/>
                          <a:cs typeface="IranNastaliq" panose="02020505000000020003" pitchFamily="18" charset="0"/>
                        </a:rPr>
                        <a:t> </a:t>
                      </a:r>
                      <a:endParaRPr lang="en-US" sz="4000" dirty="0">
                        <a:latin typeface="IranNastaliq" panose="02020505000000020003" pitchFamily="18" charset="0"/>
                        <a:cs typeface="IranNastaliq" panose="020205050000000200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59867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329184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دکتر پارسایی </a:t>
                      </a:r>
                    </a:p>
                    <a:p>
                      <a:pPr marL="0" marR="0" indent="0" algn="ctr" defTabSz="329184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دکتر کاظمی</a:t>
                      </a:r>
                      <a:endParaRPr lang="en-US" sz="4000" dirty="0" smtClean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مقدمه ای بر پرورش ایده تا ثبت اختراع</a:t>
                      </a:r>
                    </a:p>
                    <a:p>
                      <a:pPr marL="0" marR="0" indent="0" algn="r" defTabSz="329184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کار آفرین در حوضه پرورش آبزیان</a:t>
                      </a:r>
                      <a:endParaRPr lang="en-US" sz="4000" dirty="0" smtClean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رشته شیلات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500" dirty="0" smtClean="0">
                          <a:cs typeface="B Zar" panose="00000400000000000000" pitchFamily="2" charset="-78"/>
                        </a:rPr>
                        <a:t>16 آذر</a:t>
                      </a:r>
                      <a:endParaRPr lang="en-US" sz="35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latin typeface="IranNastaliq" panose="02020505000000020003" pitchFamily="18" charset="0"/>
                          <a:cs typeface="IranNastaliq" panose="02020505000000020003" pitchFamily="18" charset="0"/>
                        </a:rPr>
                        <a:t>یک شنبه</a:t>
                      </a:r>
                      <a:endParaRPr lang="en-US" sz="4000" dirty="0">
                        <a:latin typeface="IranNastaliq" panose="02020505000000020003" pitchFamily="18" charset="0"/>
                        <a:cs typeface="IranNastaliq" panose="020205050000000200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2999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مهندس سبقتی</a:t>
                      </a:r>
                    </a:p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مهندس معصوم پور</a:t>
                      </a:r>
                    </a:p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مهندس نی‌نیوا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تجارب یک فارغ التحصیل موفق</a:t>
                      </a:r>
                    </a:p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نقش و وظایف مهندسین مشاور در اجرای پروژه های منابع طبیعی</a:t>
                      </a:r>
                    </a:p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آشنایی با سازمان نظام مهندسی کشاورزی و منابع طبیعی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رشته </a:t>
                      </a:r>
                    </a:p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مهندسی طبیعت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500" dirty="0" smtClean="0">
                          <a:cs typeface="B Zar" panose="00000400000000000000" pitchFamily="2" charset="-78"/>
                        </a:rPr>
                        <a:t>17 آذر</a:t>
                      </a:r>
                      <a:endParaRPr lang="en-US" sz="35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latin typeface="IranNastaliq" panose="02020505000000020003" pitchFamily="18" charset="0"/>
                          <a:cs typeface="IranNastaliq" panose="02020505000000020003" pitchFamily="18" charset="0"/>
                        </a:rPr>
                        <a:t>دوشنبه</a:t>
                      </a:r>
                      <a:endParaRPr lang="en-US" sz="4000" dirty="0">
                        <a:latin typeface="IranNastaliq" panose="02020505000000020003" pitchFamily="18" charset="0"/>
                        <a:cs typeface="IranNastaliq" panose="020205050000000200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4126976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مهندس عمویی</a:t>
                      </a:r>
                    </a:p>
                    <a:p>
                      <a:pPr marL="0" indent="0" algn="ct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دکتر درودیان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شکار غیر قانونی</a:t>
                      </a:r>
                    </a:p>
                    <a:p>
                      <a:pPr marL="0" indent="0" algn="r" rtl="1">
                        <a:buFont typeface="+mj-lt"/>
                        <a:buNone/>
                      </a:pPr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بررسی مسئولیت‌پذیری اجتماعی و فعالیتهای داوطلبانه دانشجویان محیط زیست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رشته </a:t>
                      </a:r>
                    </a:p>
                    <a:p>
                      <a:pPr algn="ctr" rtl="1"/>
                      <a:r>
                        <a:rPr lang="fa-IR" sz="4000" dirty="0" smtClean="0">
                          <a:cs typeface="B Zar" panose="00000400000000000000" pitchFamily="2" charset="-78"/>
                        </a:rPr>
                        <a:t>محیط زیست</a:t>
                      </a:r>
                      <a:endParaRPr lang="en-US" sz="40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500" dirty="0" smtClean="0">
                          <a:cs typeface="B Zar" panose="00000400000000000000" pitchFamily="2" charset="-78"/>
                        </a:rPr>
                        <a:t>18 آذر</a:t>
                      </a:r>
                      <a:endParaRPr lang="en-US" sz="3500" dirty="0">
                        <a:cs typeface="B Zar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4000" dirty="0" smtClean="0">
                          <a:latin typeface="IranNastaliq" panose="02020505000000020003" pitchFamily="18" charset="0"/>
                          <a:cs typeface="IranNastaliq" panose="02020505000000020003" pitchFamily="18" charset="0"/>
                        </a:rPr>
                        <a:t>سه شنبه</a:t>
                      </a:r>
                      <a:endParaRPr lang="en-US" sz="4000" dirty="0">
                        <a:latin typeface="IranNastaliq" panose="02020505000000020003" pitchFamily="18" charset="0"/>
                        <a:cs typeface="IranNastaliq" panose="02020505000000020003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985808463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2"/>
          <a:stretch/>
        </p:blipFill>
        <p:spPr>
          <a:xfrm>
            <a:off x="-4834" y="0"/>
            <a:ext cx="7865130" cy="41351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7866" y="30449111"/>
            <a:ext cx="19744297" cy="178791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36373" y="6036926"/>
            <a:ext cx="175218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6000" dirty="0" smtClean="0">
                <a:cs typeface="B Titr" panose="00000700000000000000" pitchFamily="2" charset="-78"/>
              </a:rPr>
              <a:t>محورهای همایش: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"/>
          <a:stretch/>
        </p:blipFill>
        <p:spPr>
          <a:xfrm>
            <a:off x="1152303" y="22567338"/>
            <a:ext cx="10033066" cy="788177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621285" y="13095228"/>
            <a:ext cx="12601575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331720" lvl="1" indent="-685800" algn="r" rtl="1">
              <a:buFont typeface="Arial" panose="020B0604020202020204" pitchFamily="34" charset="0"/>
              <a:buChar char="•"/>
            </a:pPr>
            <a:r>
              <a:rPr lang="fa-IR" sz="5000" dirty="0">
                <a:solidFill>
                  <a:prstClr val="black"/>
                </a:solidFill>
                <a:cs typeface="B Titr" panose="00000700000000000000" pitchFamily="2" charset="-78"/>
              </a:rPr>
              <a:t>ارائه مقالات دانشجویی به صورت مجازی</a:t>
            </a:r>
          </a:p>
          <a:p>
            <a:pPr marL="2331720" lvl="1" indent="-685800" algn="r" rtl="1">
              <a:buFont typeface="Arial" panose="020B0604020202020204" pitchFamily="34" charset="0"/>
              <a:buChar char="•"/>
            </a:pPr>
            <a:r>
              <a:rPr lang="fa-IR" sz="5000" dirty="0">
                <a:solidFill>
                  <a:prstClr val="black"/>
                </a:solidFill>
                <a:cs typeface="B Titr" panose="00000700000000000000" pitchFamily="2" charset="-78"/>
              </a:rPr>
              <a:t>ارائه پوسترهای دانشجویی و ...</a:t>
            </a:r>
            <a:endParaRPr lang="en-US" sz="500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302" y="15116223"/>
            <a:ext cx="10064309" cy="67777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1680" y="15116223"/>
            <a:ext cx="10189127" cy="67777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01680" y="22567338"/>
            <a:ext cx="10117119" cy="7881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124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دانشگاه گیلان دانشکده منابع طبیعی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18</cp:revision>
  <dcterms:created xsi:type="dcterms:W3CDTF">2015-12-09T06:27:00Z</dcterms:created>
  <dcterms:modified xsi:type="dcterms:W3CDTF">2020-12-02T10:54:50Z</dcterms:modified>
</cp:coreProperties>
</file>